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0" r:id="rId5"/>
    <p:sldId id="261" r:id="rId6"/>
    <p:sldId id="276" r:id="rId7"/>
    <p:sldId id="262" r:id="rId8"/>
    <p:sldId id="263" r:id="rId9"/>
    <p:sldId id="266" r:id="rId10"/>
    <p:sldId id="267" r:id="rId11"/>
    <p:sldId id="269" r:id="rId12"/>
    <p:sldId id="273" r:id="rId13"/>
    <p:sldId id="27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CC"/>
    <a:srgbClr val="864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2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2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4400" b="1" i="0" u="none" strike="noStrike" kern="1200" spc="0" baseline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Global Packaging Market (bln USD)</a:t>
            </a:r>
          </a:p>
          <a:p>
            <a:pPr>
              <a:defRPr sz="4400" b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defRPr>
            </a:pP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(TAM= 1052.96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bln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USD)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400" b="1" i="0" u="none" strike="noStrike" kern="1200" spc="0" baseline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Global Packaging Market (bln USD)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FF0-4BEA-93C1-3EFE293E950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FF0-4BEA-93C1-3EFE293E950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FF0-4BEA-93C1-3EFE293E950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Remaining Packaging Market</c:v>
                </c:pt>
                <c:pt idx="1">
                  <c:v>SAM -  Europe</c:v>
                </c:pt>
                <c:pt idx="2">
                  <c:v>SOM - Poland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822.85</c:v>
                </c:pt>
                <c:pt idx="1">
                  <c:v>230.11</c:v>
                </c:pt>
                <c:pt idx="2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3B-4805-ACD3-2452C51665F3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4">
                  <a:lumMod val="20000"/>
                  <a:lumOff val="80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4">
        <a:lumMod val="50000"/>
        <a:alpha val="80000"/>
      </a:schemeClr>
    </a:solidFill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Polish Packaging Market (</a:t>
            </a:r>
            <a:r>
              <a:rPr lang="en-US" dirty="0" err="1"/>
              <a:t>bln</a:t>
            </a:r>
            <a:r>
              <a:rPr lang="en-US" dirty="0"/>
              <a:t> USD)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4">
                  <a:lumMod val="20000"/>
                  <a:lumOff val="80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</c:numCache>
            </c:numRef>
          </c:cat>
          <c:val>
            <c:numRef>
              <c:f>Sheet1!$B$2:$B$12</c:f>
              <c:numCache>
                <c:formatCode>0.00</c:formatCode>
                <c:ptCount val="11"/>
                <c:pt idx="0">
                  <c:v>13</c:v>
                </c:pt>
                <c:pt idx="1">
                  <c:v>13.545999999999999</c:v>
                </c:pt>
                <c:pt idx="2">
                  <c:v>14.11</c:v>
                </c:pt>
                <c:pt idx="3">
                  <c:v>14.7</c:v>
                </c:pt>
                <c:pt idx="4">
                  <c:v>15.32</c:v>
                </c:pt>
                <c:pt idx="5">
                  <c:v>15.96</c:v>
                </c:pt>
                <c:pt idx="6">
                  <c:v>16.63</c:v>
                </c:pt>
                <c:pt idx="7">
                  <c:v>17.34</c:v>
                </c:pt>
                <c:pt idx="8">
                  <c:v>18.07</c:v>
                </c:pt>
                <c:pt idx="9">
                  <c:v>18.82</c:v>
                </c:pt>
                <c:pt idx="10">
                  <c:v>19.62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6D-4E1B-B47D-CC7A45B144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4690832"/>
        <c:axId val="94692272"/>
      </c:barChart>
      <c:catAx>
        <c:axId val="9469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94692272"/>
        <c:crosses val="autoZero"/>
        <c:auto val="1"/>
        <c:lblAlgn val="ctr"/>
        <c:lblOffset val="100"/>
        <c:noMultiLvlLbl val="0"/>
      </c:catAx>
      <c:valAx>
        <c:axId val="94692272"/>
        <c:scaling>
          <c:orientation val="minMax"/>
          <c:max val="20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94690832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accent4">
              <a:lumMod val="20000"/>
              <a:lumOff val="80000"/>
            </a:schemeClr>
          </a:solidFill>
        </a:defRPr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BEA30-A500-E805-4AAA-98002DD588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1B3EEB-416B-D03D-DF3B-227F770301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F75D5-EA38-B209-29A2-BE0144E34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AD26-D80C-4BFA-AC15-A37058B41D0A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0069D-4C66-29A7-D5E7-FB04894D1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34491F-60B7-1024-8FFD-A656A5E23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D5B1B-342C-4AB5-868D-4BD9F611E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607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8AD4B-A47B-4258-AF7A-874524190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887340-7B06-D218-1DE6-1442FC1C76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291DC-55BB-9452-BD90-DA1EEDC3B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AD26-D80C-4BFA-AC15-A37058B41D0A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08F09-F391-1FC9-60BC-974016194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0E096-E91E-E303-0F21-0BEA897AA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D5B1B-342C-4AB5-868D-4BD9F611E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8785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055834-F9DE-64DC-12D5-3B8922BF0B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0A02C0-97DC-A861-BC8C-ED50071D9C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F594A2-0293-3160-A455-F557198D9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AD26-D80C-4BFA-AC15-A37058B41D0A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64A605-97AB-F3B4-0E01-E9E6CFA55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2712E-4E96-E1F3-75E5-F5B4565B4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D5B1B-342C-4AB5-868D-4BD9F611E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033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57322-D750-84DC-D4DF-5A8C70FFE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DC8C0-9C2C-E2EF-DECD-D31B9BEF83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1B355-1D44-EE62-DC80-9856939B0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AD26-D80C-4BFA-AC15-A37058B41D0A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DBE2B-390B-5C44-7301-9517D142B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B5536-6FB4-0609-9E02-3088CDFAC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D5B1B-342C-4AB5-868D-4BD9F611E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422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94AB7-FAE3-B032-E564-B7C3AF702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D0DEA-32AC-83B4-DD2B-CDF25A0C7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75647-B497-2027-F888-1FD460F27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AD26-D80C-4BFA-AC15-A37058B41D0A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95832C-B0EF-C839-11E1-69D17096A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07E1C-E1D0-A70B-3475-19DF12D42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D5B1B-342C-4AB5-868D-4BD9F611E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15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3C8E7-40C3-F954-6075-B6D2069EF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ED29E-E381-0C1B-54F0-5B7A18F5AA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11E22F-5275-DDB6-7892-C4257EDB62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AF146A-E391-E66E-99E3-444A1535A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AD26-D80C-4BFA-AC15-A37058B41D0A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666F20-4554-8C2C-B51E-96E625315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D81DAC-3D31-0CF3-EDA9-62D4A329D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D5B1B-342C-4AB5-868D-4BD9F611E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81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311D2-A148-F1ED-4EB3-6A25B337F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3BF37-71CB-CD71-B20A-4F815D311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0F62AE-6AB8-5EA7-9A6B-C36F042F4E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726800-63CB-A191-373A-AF2E705629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7C63CE-6C1F-2984-5DD7-377B02AC88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302612-60AA-DF5F-44B2-99342F98B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AD26-D80C-4BFA-AC15-A37058B41D0A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B0AEB0-9021-07F2-380F-A9EB0BE3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1F0EBB-F60A-BC4F-64B6-E082DC2E1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D5B1B-342C-4AB5-868D-4BD9F611E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0455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59902-4956-F522-7EB0-AA002AEBB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CCF7FF-DF51-2E76-668D-1A82A86B7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AD26-D80C-4BFA-AC15-A37058B41D0A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047440-919C-83CE-A611-837C1721C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8F4ADA-10AE-BABA-DC72-4385C6320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D5B1B-342C-4AB5-868D-4BD9F611E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739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EACDCE-F3D0-35B8-827F-2110F06FD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AD26-D80C-4BFA-AC15-A37058B41D0A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7863CB-2279-76A0-4212-2CC927EB2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8DB65-117B-37BC-55CA-F391C3713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D5B1B-342C-4AB5-868D-4BD9F611E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71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19F67-64CC-4437-ED48-10E58FFE5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D28D4-7AA3-F82C-2262-8FE8C02B1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EC4562-1AF0-ADBA-E223-1C285D37E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D1586B-F267-74F9-1510-9B9392BBD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AD26-D80C-4BFA-AC15-A37058B41D0A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8B1150-FC91-C3C3-EA68-C3DF0157C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56F25-594C-DBFF-D407-1C0040761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D5B1B-342C-4AB5-868D-4BD9F611E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011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1896C-E885-BF46-96C3-2D2A5369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F636F3-67DF-FEC9-6C1F-BD6E5926C5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A0A5F9-5C59-F620-DE15-86B852864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07487A-CD14-D7B2-4D22-4B4AAF36C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AD26-D80C-4BFA-AC15-A37058B41D0A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BA2B89-C35E-1F13-807B-4DD1B84F3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E1015-4449-B129-8782-2364FB24E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D5B1B-342C-4AB5-868D-4BD9F611E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493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B3BF5B-1D57-8E13-272C-13B9159E1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602D0D-5832-0898-855B-A266C3F74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1EB01-B261-A55C-931F-9DFC22D731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2AD26-D80C-4BFA-AC15-A37058B41D0A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7D65E-BCF8-A1D5-56E8-2205B1980F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1B437-ECFE-703E-0277-0AFEFCB42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D5B1B-342C-4AB5-868D-4BD9F611E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46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8.jpg"/><Relationship Id="rId5" Type="http://schemas.openxmlformats.org/officeDocument/2006/relationships/image" Target="../media/image22.jpeg"/><Relationship Id="rId10" Type="http://schemas.openxmlformats.org/officeDocument/2006/relationships/image" Target="../media/image27.jpg"/><Relationship Id="rId4" Type="http://schemas.openxmlformats.org/officeDocument/2006/relationships/image" Target="../media/image21.jpg"/><Relationship Id="rId9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C6972D-A15C-AF0A-EFFF-A4A2E2922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95"/>
          <a:stretch/>
        </p:blipFill>
        <p:spPr>
          <a:xfrm>
            <a:off x="-46567" y="1"/>
            <a:ext cx="12285133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3B5FD5-63A3-8AF1-722F-5AA5BFA48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791" y="300484"/>
            <a:ext cx="7768418" cy="22987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CB608D-D389-5270-7D29-E0EC4AA36B7F}"/>
              </a:ext>
            </a:extLst>
          </p:cNvPr>
          <p:cNvSpPr txBox="1"/>
          <p:nvPr/>
        </p:nvSpPr>
        <p:spPr>
          <a:xfrm>
            <a:off x="2544232" y="3429000"/>
            <a:ext cx="71035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Mycelium-Based Packaging</a:t>
            </a:r>
          </a:p>
          <a:p>
            <a:pPr algn="ctr"/>
            <a:endParaRPr lang="en-GB" sz="3200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sz="2400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Naturally Grown. </a:t>
            </a:r>
            <a:b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</a:br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Industrially Ready.</a:t>
            </a:r>
            <a:endParaRPr lang="en-GB" sz="4000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30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2F314-C791-116A-6926-3BEC8FF20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1CF5B1-5019-A0AE-7E71-C11C79511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74" b="64013"/>
          <a:stretch/>
        </p:blipFill>
        <p:spPr>
          <a:xfrm>
            <a:off x="-46567" y="1"/>
            <a:ext cx="12238567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0117C7-8F05-0DE0-D9BC-4F80E5B4E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699" y="6026515"/>
            <a:ext cx="2573867" cy="7616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057564-959B-E63B-49D5-CB6FB794802D}"/>
              </a:ext>
            </a:extLst>
          </p:cNvPr>
          <p:cNvSpPr txBox="1"/>
          <p:nvPr/>
        </p:nvSpPr>
        <p:spPr>
          <a:xfrm>
            <a:off x="696382" y="143733"/>
            <a:ext cx="10752667" cy="1323439"/>
          </a:xfrm>
          <a:prstGeom prst="rect">
            <a:avLst/>
          </a:prstGeom>
          <a:solidFill>
            <a:schemeClr val="accent4">
              <a:lumMod val="50000"/>
              <a:alpha val="80000"/>
            </a:schemeClr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Business Model:</a:t>
            </a:r>
          </a:p>
          <a:p>
            <a:pPr algn="ctr"/>
            <a:r>
              <a:rPr lang="en-GB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Pilot Phase - Proof Through Production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76FCE3D-45A3-6D85-3CB3-28CDD4D181EA}"/>
              </a:ext>
            </a:extLst>
          </p:cNvPr>
          <p:cNvSpPr txBox="1"/>
          <p:nvPr/>
        </p:nvSpPr>
        <p:spPr>
          <a:xfrm>
            <a:off x="6252631" y="1610904"/>
            <a:ext cx="5196418" cy="3416320"/>
          </a:xfrm>
          <a:prstGeom prst="rect">
            <a:avLst/>
          </a:prstGeom>
          <a:solidFill>
            <a:schemeClr val="accent4">
              <a:lumMod val="50000"/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Key Stats:</a:t>
            </a: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800" noProof="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Production capacity: 6,000 liters/month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800" noProof="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17,000 premium cups packages possible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800" noProof="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3 LOIs signed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800" noProof="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Target margin: 79%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800" noProof="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Location: </a:t>
            </a:r>
            <a:r>
              <a:rPr lang="en-US" sz="1800" noProof="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Poznań</a:t>
            </a:r>
            <a:endParaRPr lang="en-US" sz="1800" noProof="0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Size: </a:t>
            </a:r>
            <a:r>
              <a:rPr lang="en-US" sz="1800" noProof="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200m² space</a:t>
            </a:r>
          </a:p>
          <a:p>
            <a:pPr algn="ctr"/>
            <a:endParaRPr lang="en-US" b="1" noProof="0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US" sz="1800" b="1" noProof="0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CC4549-D8B4-0504-8BC3-AB9B5E78296E}"/>
              </a:ext>
            </a:extLst>
          </p:cNvPr>
          <p:cNvSpPr txBox="1"/>
          <p:nvPr/>
        </p:nvSpPr>
        <p:spPr>
          <a:xfrm>
            <a:off x="3300334" y="6222670"/>
            <a:ext cx="5196418" cy="369332"/>
          </a:xfrm>
          <a:prstGeom prst="rect">
            <a:avLst/>
          </a:prstGeom>
          <a:solidFill>
            <a:schemeClr val="accent4">
              <a:lumMod val="50000"/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“Pilot = de-risked launchpad for full factory phase.”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610A20D4-0BFA-A6B2-A051-2ED34E744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51" y="1610904"/>
            <a:ext cx="5409575" cy="3416320"/>
          </a:xfrm>
          <a:prstGeom prst="rect">
            <a:avLst/>
          </a:prstGeom>
          <a:solidFill>
            <a:schemeClr val="accent4">
              <a:lumMod val="50000"/>
              <a:alpha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Timeline: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6 – 12 months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Steps: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Setup 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Productton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LOI Fulfillment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Feedback Loop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Scale Readiness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Grafika 7" descr="Wstążka">
            <a:extLst>
              <a:ext uri="{FF2B5EF4-FFF2-40B4-BE49-F238E27FC236}">
                <a16:creationId xmlns:a16="http://schemas.microsoft.com/office/drawing/2014/main" id="{9A0D3C34-DCBE-4C32-B2CB-7DEBE44A3A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64901" y="811425"/>
            <a:ext cx="2617575" cy="2617575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3EB3C505-6013-46D7-811D-141579E6C205}"/>
              </a:ext>
            </a:extLst>
          </p:cNvPr>
          <p:cNvSpPr txBox="1"/>
          <p:nvPr/>
        </p:nvSpPr>
        <p:spPr>
          <a:xfrm>
            <a:off x="127818" y="1610903"/>
            <a:ext cx="1832136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sz="1600" b="1" cap="small" dirty="0">
                <a:solidFill>
                  <a:srgbClr val="C00000"/>
                </a:solidFill>
              </a:rPr>
              <a:t>Investor </a:t>
            </a:r>
            <a:r>
              <a:rPr lang="pl-PL" sz="1600" b="1" cap="small" dirty="0" err="1">
                <a:solidFill>
                  <a:srgbClr val="C00000"/>
                </a:solidFill>
              </a:rPr>
              <a:t>found</a:t>
            </a:r>
            <a:endParaRPr lang="pl-PL" sz="1600" b="1" cap="smal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919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F39CD-CFCB-16C1-F7BC-3E26C3ABC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B6B4D3-E5EE-A2CF-6189-F026CB1D2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74" b="64013"/>
          <a:stretch/>
        </p:blipFill>
        <p:spPr>
          <a:xfrm>
            <a:off x="-46567" y="1"/>
            <a:ext cx="12238567" cy="6858000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73FB7380-FFCC-635F-3E91-F892219B9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51" y="1610904"/>
            <a:ext cx="5409575" cy="3970318"/>
          </a:xfrm>
          <a:prstGeom prst="rect">
            <a:avLst/>
          </a:prstGeom>
          <a:solidFill>
            <a:schemeClr val="accent4">
              <a:lumMod val="50000"/>
              <a:alpha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en-US" sz="1800" b="0" i="0" u="none" strike="noStrike" cap="none" normalizeH="0" baseline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en-US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en-US" sz="1800" b="0" i="0" u="none" strike="noStrike" cap="none" normalizeH="0" baseline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en-US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en-US" sz="1800" b="0" i="0" u="none" strike="noStrike" cap="none" normalizeH="0" baseline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en-US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en-US" sz="1800" b="0" i="0" u="none" strike="noStrike" cap="none" normalizeH="0" baseline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en-US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en-US" sz="1800" b="0" i="0" u="none" strike="noStrike" cap="none" normalizeH="0" baseline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en-US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en-US" sz="1800" b="0" i="0" u="none" strike="noStrike" cap="none" normalizeH="0" baseline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67BC0D54-FCDA-422F-BD85-C55602170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336" y="1899519"/>
            <a:ext cx="3767665" cy="34284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88BB01-0B5D-8BA1-DCAD-0BE357F627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699" y="6026515"/>
            <a:ext cx="2573867" cy="7616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EF2CD2-4692-B76B-5FBC-04681615F918}"/>
              </a:ext>
            </a:extLst>
          </p:cNvPr>
          <p:cNvSpPr txBox="1"/>
          <p:nvPr/>
        </p:nvSpPr>
        <p:spPr>
          <a:xfrm>
            <a:off x="696382" y="143733"/>
            <a:ext cx="10752667" cy="1323439"/>
          </a:xfrm>
          <a:prstGeom prst="rect">
            <a:avLst/>
          </a:prstGeom>
          <a:solidFill>
            <a:schemeClr val="accent4">
              <a:lumMod val="50000"/>
              <a:alpha val="80000"/>
            </a:schemeClr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Business Model:</a:t>
            </a:r>
          </a:p>
          <a:p>
            <a:pPr algn="ctr"/>
            <a:r>
              <a:rPr lang="en-GB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Phase 2 - Full Factory Production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1646752-EE67-2A64-6300-DD9A57D58B02}"/>
              </a:ext>
            </a:extLst>
          </p:cNvPr>
          <p:cNvSpPr txBox="1"/>
          <p:nvPr/>
        </p:nvSpPr>
        <p:spPr>
          <a:xfrm>
            <a:off x="6252631" y="1610904"/>
            <a:ext cx="5196418" cy="2585323"/>
          </a:xfrm>
          <a:prstGeom prst="rect">
            <a:avLst/>
          </a:prstGeom>
          <a:solidFill>
            <a:schemeClr val="accent4">
              <a:lumMod val="50000"/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Key Stats:</a:t>
            </a: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GB" sz="1800" noProof="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Production area: 1,000 m²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GB" sz="1800" noProof="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Capacity: 20,000 </a:t>
            </a:r>
            <a:r>
              <a:rPr lang="en-GB" sz="1800" noProof="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liters</a:t>
            </a:r>
            <a:r>
              <a:rPr lang="en-GB" sz="1800" noProof="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/month 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GB" sz="1800" noProof="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Staff: 5 employees (production, lab, admin) 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GB" sz="1800" noProof="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Time to break-even: </a:t>
            </a:r>
            <a:r>
              <a:rPr lang="pl-PL" sz="1800" noProof="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up</a:t>
            </a:r>
            <a:r>
              <a:rPr lang="pl-PL" sz="1800" noProof="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to 6 </a:t>
            </a:r>
            <a:r>
              <a:rPr lang="pl-PL" sz="1800" noProof="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months</a:t>
            </a:r>
            <a:endParaRPr lang="en-GB" sz="1800" noProof="0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GB" sz="1800" noProof="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Min viable production: 7,600 </a:t>
            </a:r>
            <a:r>
              <a:rPr lang="en-GB" sz="1800" noProof="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liters</a:t>
            </a:r>
            <a:r>
              <a:rPr lang="en-GB" sz="1800" noProof="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/month</a:t>
            </a:r>
            <a:endParaRPr lang="en-US" sz="1800" b="1" noProof="0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B736EB-7935-7F92-1A7B-11D32DD60991}"/>
              </a:ext>
            </a:extLst>
          </p:cNvPr>
          <p:cNvSpPr txBox="1"/>
          <p:nvPr/>
        </p:nvSpPr>
        <p:spPr>
          <a:xfrm>
            <a:off x="3992710" y="6141827"/>
            <a:ext cx="4160009" cy="646331"/>
          </a:xfrm>
          <a:prstGeom prst="rect">
            <a:avLst/>
          </a:prstGeom>
          <a:solidFill>
            <a:schemeClr val="accent4">
              <a:lumMod val="50000"/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“From garage to 60,000 products/month – this is where we scale.”</a:t>
            </a:r>
          </a:p>
        </p:txBody>
      </p:sp>
      <p:pic>
        <p:nvPicPr>
          <p:cNvPr id="8" name="Grafika 7" descr="Znacznik">
            <a:extLst>
              <a:ext uri="{FF2B5EF4-FFF2-40B4-BE49-F238E27FC236}">
                <a16:creationId xmlns:a16="http://schemas.microsoft.com/office/drawing/2014/main" id="{C537BDA7-826C-4628-8A56-B1EC36A141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1928" y="3863507"/>
            <a:ext cx="279400" cy="279400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DFBA88A9-C173-49F7-BA91-D2BC6A0DF2B8}"/>
              </a:ext>
            </a:extLst>
          </p:cNvPr>
          <p:cNvSpPr txBox="1"/>
          <p:nvPr/>
        </p:nvSpPr>
        <p:spPr>
          <a:xfrm>
            <a:off x="3740511" y="3665427"/>
            <a:ext cx="15444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Lublin</a:t>
            </a:r>
            <a:endParaRPr lang="en-GB" sz="1400" b="1" dirty="0">
              <a:solidFill>
                <a:srgbClr val="FF0000"/>
              </a:solidFill>
            </a:endParaRPr>
          </a:p>
        </p:txBody>
      </p:sp>
      <p:pic>
        <p:nvPicPr>
          <p:cNvPr id="13" name="Grafika 12" descr="Wstążka">
            <a:extLst>
              <a:ext uri="{FF2B5EF4-FFF2-40B4-BE49-F238E27FC236}">
                <a16:creationId xmlns:a16="http://schemas.microsoft.com/office/drawing/2014/main" id="{5AF184CF-3940-4ACA-823B-A7DC94A3EF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64901" y="811425"/>
            <a:ext cx="2617575" cy="2617575"/>
          </a:xfrm>
          <a:prstGeom prst="rect">
            <a:avLst/>
          </a:prstGeom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BA7BC67A-A47F-4D68-9BCC-855814F74A8B}"/>
              </a:ext>
            </a:extLst>
          </p:cNvPr>
          <p:cNvSpPr txBox="1"/>
          <p:nvPr/>
        </p:nvSpPr>
        <p:spPr>
          <a:xfrm>
            <a:off x="65737" y="1610904"/>
            <a:ext cx="1996258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sz="1600" b="1" cap="small" dirty="0" err="1">
                <a:solidFill>
                  <a:srgbClr val="006600"/>
                </a:solidFill>
              </a:rPr>
              <a:t>Looking</a:t>
            </a:r>
            <a:r>
              <a:rPr lang="pl-PL" sz="1600" b="1" cap="small" dirty="0">
                <a:solidFill>
                  <a:srgbClr val="006600"/>
                </a:solidFill>
              </a:rPr>
              <a:t> for Investor</a:t>
            </a:r>
            <a:endParaRPr lang="en-GB" sz="1600" b="1" cap="small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684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BAE14-4758-71A9-D5F4-D96E30423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9B2005-3779-4D8C-43B1-D2F3CC1AA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74" b="64013"/>
          <a:stretch/>
        </p:blipFill>
        <p:spPr>
          <a:xfrm>
            <a:off x="-46567" y="1"/>
            <a:ext cx="12238567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A389B0-E5FC-FE34-44D4-31656B123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6203146"/>
            <a:ext cx="1976966" cy="5850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8DF7E1-C03C-48D0-503D-725886B85634}"/>
              </a:ext>
            </a:extLst>
          </p:cNvPr>
          <p:cNvSpPr txBox="1"/>
          <p:nvPr/>
        </p:nvSpPr>
        <p:spPr>
          <a:xfrm>
            <a:off x="696382" y="143733"/>
            <a:ext cx="10752667" cy="1323439"/>
          </a:xfrm>
          <a:prstGeom prst="rect">
            <a:avLst/>
          </a:prstGeom>
          <a:solidFill>
            <a:schemeClr val="accent4">
              <a:lumMod val="50000"/>
              <a:alpha val="80000"/>
            </a:schemeClr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A Future Without Waste – </a:t>
            </a:r>
          </a:p>
          <a:p>
            <a:pPr algn="ctr"/>
            <a:r>
              <a:rPr lang="en-GB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Grown by Nature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8457CD53-657B-DDF8-11EB-7F1FDE0FE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667" y="1610904"/>
            <a:ext cx="10729382" cy="4524315"/>
          </a:xfrm>
          <a:prstGeom prst="rect">
            <a:avLst/>
          </a:prstGeom>
          <a:solidFill>
            <a:schemeClr val="accent4">
              <a:lumMod val="50000"/>
              <a:alpha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5A1E425-577B-4218-A545-6C59AD5381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85" y="1698640"/>
            <a:ext cx="5060057" cy="3373371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98853AFE-0FA0-4316-BA34-76EA60DFE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667" y="1610905"/>
            <a:ext cx="5293206" cy="452431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/>
              </a:rPr>
              <a:t>We are looking for contacts and clients for B2B relationships.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/>
              </a:rPr>
              <a:t>Invest with us and you will protect not only your wallet but also the planet!</a:t>
            </a:r>
            <a:endParaRPr lang="pl-PL" altLang="en-US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en-US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en-US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en-US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en-US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677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5CED1-ACA0-01B7-0010-0C5284A20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2D9107-F442-9899-0770-BC11D360E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74" b="64013"/>
          <a:stretch/>
        </p:blipFill>
        <p:spPr>
          <a:xfrm>
            <a:off x="-46567" y="1"/>
            <a:ext cx="12238567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E81A53-6DBC-87E7-DFB3-EE64D6887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6203146"/>
            <a:ext cx="1976966" cy="5850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9B4281-334F-99B6-6FDA-2828BFA7F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357" y="121633"/>
            <a:ext cx="6523285" cy="661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06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F0B24-4FB5-7FDF-BF06-88241057B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774727-224F-4FD9-8568-CA3F117CC0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6147"/>
          <a:stretch/>
        </p:blipFill>
        <p:spPr>
          <a:xfrm>
            <a:off x="0" y="16413"/>
            <a:ext cx="12238567" cy="68415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D85ADB-392D-27DB-9513-51259CC28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699" y="6026515"/>
            <a:ext cx="2573867" cy="7616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38D0A1-F4C3-D4D9-EB5A-6DA86FB9A89A}"/>
              </a:ext>
            </a:extLst>
          </p:cNvPr>
          <p:cNvSpPr txBox="1"/>
          <p:nvPr/>
        </p:nvSpPr>
        <p:spPr>
          <a:xfrm>
            <a:off x="696382" y="143733"/>
            <a:ext cx="10752667" cy="1323439"/>
          </a:xfrm>
          <a:prstGeom prst="rect">
            <a:avLst/>
          </a:prstGeom>
          <a:solidFill>
            <a:schemeClr val="accent4">
              <a:lumMod val="50000"/>
              <a:alpha val="80000"/>
            </a:schemeClr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The Problem: </a:t>
            </a:r>
          </a:p>
          <a:p>
            <a:pPr algn="ctr"/>
            <a:r>
              <a:rPr lang="en-GB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Waste is Slowly Killing the Planet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722A83-15AC-9968-8E71-065815E853A3}"/>
              </a:ext>
            </a:extLst>
          </p:cNvPr>
          <p:cNvSpPr txBox="1"/>
          <p:nvPr/>
        </p:nvSpPr>
        <p:spPr>
          <a:xfrm>
            <a:off x="2377399" y="1594492"/>
            <a:ext cx="6979037" cy="5016758"/>
          </a:xfrm>
          <a:prstGeom prst="rect">
            <a:avLst/>
          </a:prstGeom>
          <a:solidFill>
            <a:schemeClr val="accent4">
              <a:lumMod val="5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“We’ve been designing waste for permanence. </a:t>
            </a:r>
            <a:br>
              <a:rPr lang="en-GB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</a:br>
            <a:r>
              <a:rPr lang="en-GB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It’s time we grow it for disappearance.”</a:t>
            </a:r>
          </a:p>
          <a:p>
            <a:endParaRPr lang="en-GB" sz="2000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Anually</a:t>
            </a:r>
            <a:r>
              <a:rPr lang="en-GB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166 </a:t>
            </a:r>
            <a:r>
              <a:rPr lang="en-GB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mln</a:t>
            </a:r>
            <a:r>
              <a:rPr lang="en-GB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tonnes of plastic packaging waste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423 </a:t>
            </a:r>
            <a:r>
              <a:rPr lang="en-GB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mln</a:t>
            </a:r>
            <a:r>
              <a:rPr lang="en-GB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tonnes of paper and cardboard waste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Plastic lasts 1,000+ years in soil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Identified 189 dangerous chemicals in plastics and paper packaging: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carcinogens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neurotoxins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hormone-disrupting compounds</a:t>
            </a:r>
          </a:p>
          <a:p>
            <a:pPr marL="800100" lvl="1" indent="-342900">
              <a:buFont typeface="+mj-lt"/>
              <a:buAutoNum type="arabicPeriod"/>
            </a:pPr>
            <a:endParaRPr lang="en-GB" sz="2000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Microplastics in food chain </a:t>
            </a:r>
            <a:r>
              <a:rPr lang="en-GB" sz="2000" b="1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NOW!</a:t>
            </a:r>
          </a:p>
        </p:txBody>
      </p:sp>
    </p:spTree>
    <p:extLst>
      <p:ext uri="{BB962C8B-B14F-4D97-AF65-F5344CB8AC3E}">
        <p14:creationId xmlns:p14="http://schemas.microsoft.com/office/powerpoint/2010/main" val="3109711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87510-3F7A-1964-BECD-73895FDD0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09C6317-214F-9A29-B004-8DF895F69C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668" b="56948"/>
          <a:stretch/>
        </p:blipFill>
        <p:spPr>
          <a:xfrm>
            <a:off x="0" y="0"/>
            <a:ext cx="1226553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3FAD79-573D-3F1C-B353-FE584AF4F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699" y="6026515"/>
            <a:ext cx="2573867" cy="7616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6FBDA3-E9CE-200F-1241-050AF8475943}"/>
              </a:ext>
            </a:extLst>
          </p:cNvPr>
          <p:cNvSpPr txBox="1"/>
          <p:nvPr/>
        </p:nvSpPr>
        <p:spPr>
          <a:xfrm>
            <a:off x="696382" y="143733"/>
            <a:ext cx="10752667" cy="1323439"/>
          </a:xfrm>
          <a:prstGeom prst="rect">
            <a:avLst/>
          </a:prstGeom>
          <a:solidFill>
            <a:schemeClr val="accent4">
              <a:lumMod val="50000"/>
              <a:alpha val="80000"/>
            </a:schemeClr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Our Solution: </a:t>
            </a:r>
          </a:p>
          <a:p>
            <a:pPr algn="ctr"/>
            <a:r>
              <a:rPr lang="en-GB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Grown Packaging That Disappears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07EEF19-0C25-2B66-2089-109FCE21F50D}"/>
              </a:ext>
            </a:extLst>
          </p:cNvPr>
          <p:cNvSpPr txBox="1"/>
          <p:nvPr/>
        </p:nvSpPr>
        <p:spPr>
          <a:xfrm>
            <a:off x="696380" y="3429000"/>
            <a:ext cx="2775857" cy="1200329"/>
          </a:xfrm>
          <a:prstGeom prst="rect">
            <a:avLst/>
          </a:prstGeom>
          <a:solidFill>
            <a:schemeClr val="accent4">
              <a:lumMod val="5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100 % Biodegradable</a:t>
            </a: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8B2F807-4E0E-CB45-127E-411B9CA362CE}"/>
              </a:ext>
            </a:extLst>
          </p:cNvPr>
          <p:cNvSpPr txBox="1"/>
          <p:nvPr/>
        </p:nvSpPr>
        <p:spPr>
          <a:xfrm>
            <a:off x="8627521" y="1782195"/>
            <a:ext cx="2775857" cy="1200329"/>
          </a:xfrm>
          <a:prstGeom prst="rect">
            <a:avLst/>
          </a:prstGeom>
          <a:solidFill>
            <a:schemeClr val="accent4">
              <a:lumMod val="50000"/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Fire-resistant</a:t>
            </a: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DEDC51B-5C4D-60A7-A2A5-83821A069A81}"/>
              </a:ext>
            </a:extLst>
          </p:cNvPr>
          <p:cNvSpPr txBox="1"/>
          <p:nvPr/>
        </p:nvSpPr>
        <p:spPr>
          <a:xfrm>
            <a:off x="687921" y="5112091"/>
            <a:ext cx="2775857" cy="1200329"/>
          </a:xfrm>
          <a:prstGeom prst="rect">
            <a:avLst/>
          </a:prstGeom>
          <a:solidFill>
            <a:schemeClr val="accent4">
              <a:lumMod val="50000"/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Strong and Durable</a:t>
            </a: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2C59303-C391-DC8D-394E-A4EA7B96520D}"/>
              </a:ext>
            </a:extLst>
          </p:cNvPr>
          <p:cNvSpPr txBox="1"/>
          <p:nvPr/>
        </p:nvSpPr>
        <p:spPr>
          <a:xfrm>
            <a:off x="8627522" y="3429000"/>
            <a:ext cx="2821528" cy="1200329"/>
          </a:xfrm>
          <a:prstGeom prst="rect">
            <a:avLst/>
          </a:prstGeom>
          <a:solidFill>
            <a:schemeClr val="accent4">
              <a:lumMod val="50000"/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Hydrophobic</a:t>
            </a: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502424E-B6CD-A94E-2F46-5D38703F42DA}"/>
              </a:ext>
            </a:extLst>
          </p:cNvPr>
          <p:cNvSpPr txBox="1"/>
          <p:nvPr/>
        </p:nvSpPr>
        <p:spPr>
          <a:xfrm>
            <a:off x="4639115" y="5075805"/>
            <a:ext cx="2821528" cy="1200329"/>
          </a:xfrm>
          <a:prstGeom prst="rect">
            <a:avLst/>
          </a:prstGeom>
          <a:solidFill>
            <a:schemeClr val="accent4">
              <a:lumMod val="50000"/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“It’s not produced. It’s cultivated.”</a:t>
            </a: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6A8074D-F5BA-58F2-48B9-959205A4D431}"/>
              </a:ext>
            </a:extLst>
          </p:cNvPr>
          <p:cNvSpPr txBox="1"/>
          <p:nvPr/>
        </p:nvSpPr>
        <p:spPr>
          <a:xfrm>
            <a:off x="696381" y="1782195"/>
            <a:ext cx="2775857" cy="1200329"/>
          </a:xfrm>
          <a:prstGeom prst="rect">
            <a:avLst/>
          </a:prstGeom>
          <a:solidFill>
            <a:schemeClr val="accent4">
              <a:lumMod val="50000"/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Non-Toxic</a:t>
            </a: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110D1DA9-4FB0-DEC1-169B-1F489CFE99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709" y="2151527"/>
            <a:ext cx="745234" cy="74523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594520D-EE3A-49F3-34B4-525687F8C1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709" y="3802411"/>
            <a:ext cx="745234" cy="74523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E503981-E805-C014-DAF4-DAC6412799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709" y="5481423"/>
            <a:ext cx="745234" cy="74523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68FD556-80EA-F120-7EB3-B6A8C19BDB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832" y="2201004"/>
            <a:ext cx="745234" cy="74523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12CA36F-22AF-F895-D9F9-527B991C85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775" y="3756813"/>
            <a:ext cx="872516" cy="872516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042D6D4E-799E-4A53-A3A4-9757C4D4EA8D}"/>
              </a:ext>
            </a:extLst>
          </p:cNvPr>
          <p:cNvSpPr txBox="1"/>
          <p:nvPr/>
        </p:nvSpPr>
        <p:spPr>
          <a:xfrm>
            <a:off x="4639115" y="1782195"/>
            <a:ext cx="2821528" cy="1200329"/>
          </a:xfrm>
          <a:prstGeom prst="rect">
            <a:avLst/>
          </a:prstGeom>
          <a:solidFill>
            <a:schemeClr val="accent4">
              <a:lumMod val="50000"/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Insulator</a:t>
            </a: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E0B74B5-41A0-EBBF-41A6-3C9ABE8CFB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575" y="2151527"/>
            <a:ext cx="826850" cy="82685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446BF8B9-C67C-ED07-D360-C86FDEB95D6E}"/>
              </a:ext>
            </a:extLst>
          </p:cNvPr>
          <p:cNvSpPr txBox="1"/>
          <p:nvPr/>
        </p:nvSpPr>
        <p:spPr>
          <a:xfrm>
            <a:off x="4639115" y="3429000"/>
            <a:ext cx="2821528" cy="1200329"/>
          </a:xfrm>
          <a:prstGeom prst="rect">
            <a:avLst/>
          </a:prstGeom>
          <a:solidFill>
            <a:schemeClr val="accent4">
              <a:lumMod val="50000"/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Soundproof</a:t>
            </a: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8E2ED81B-7DFB-71A3-A2B6-CB01FD3892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742" y="3756813"/>
            <a:ext cx="872516" cy="87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44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13A44-79C5-E90E-8CBB-D7F0FA602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066E3D-77F1-1697-7FFC-3F25224465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668" b="56948"/>
          <a:stretch/>
        </p:blipFill>
        <p:spPr>
          <a:xfrm>
            <a:off x="0" y="0"/>
            <a:ext cx="1226553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54BBBC-D103-9899-6BFE-DFC528466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699" y="6026515"/>
            <a:ext cx="2573867" cy="7616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139455-3ABF-9C93-5F17-CE88B4CF7076}"/>
              </a:ext>
            </a:extLst>
          </p:cNvPr>
          <p:cNvSpPr txBox="1"/>
          <p:nvPr/>
        </p:nvSpPr>
        <p:spPr>
          <a:xfrm>
            <a:off x="696382" y="143733"/>
            <a:ext cx="10752667" cy="1323439"/>
          </a:xfrm>
          <a:prstGeom prst="rect">
            <a:avLst/>
          </a:prstGeom>
          <a:solidFill>
            <a:schemeClr val="accent4">
              <a:lumMod val="50000"/>
              <a:alpha val="80000"/>
            </a:schemeClr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Mycelium: </a:t>
            </a:r>
          </a:p>
          <a:p>
            <a:pPr algn="ctr"/>
            <a:r>
              <a:rPr lang="en-GB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Nature’s Smartest Material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8E3C5DF-EF6B-BA5F-21F7-90B0BF2A52F2}"/>
              </a:ext>
            </a:extLst>
          </p:cNvPr>
          <p:cNvSpPr txBox="1"/>
          <p:nvPr/>
        </p:nvSpPr>
        <p:spPr>
          <a:xfrm>
            <a:off x="696380" y="3429000"/>
            <a:ext cx="2775857" cy="1477328"/>
          </a:xfrm>
          <a:prstGeom prst="rect">
            <a:avLst/>
          </a:prstGeom>
          <a:solidFill>
            <a:schemeClr val="accent4">
              <a:lumMod val="5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Growth</a:t>
            </a: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D57A412-3B8E-7935-B4B9-684BE50CAA7F}"/>
              </a:ext>
            </a:extLst>
          </p:cNvPr>
          <p:cNvSpPr txBox="1"/>
          <p:nvPr/>
        </p:nvSpPr>
        <p:spPr>
          <a:xfrm>
            <a:off x="8627521" y="1782195"/>
            <a:ext cx="2775857" cy="1477328"/>
          </a:xfrm>
          <a:prstGeom prst="rect">
            <a:avLst/>
          </a:prstGeom>
          <a:solidFill>
            <a:schemeClr val="accent4">
              <a:lumMod val="50000"/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Mold</a:t>
            </a: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F85925-68E1-F336-209A-F2C111E9B892}"/>
              </a:ext>
            </a:extLst>
          </p:cNvPr>
          <p:cNvSpPr txBox="1"/>
          <p:nvPr/>
        </p:nvSpPr>
        <p:spPr>
          <a:xfrm>
            <a:off x="4639115" y="5143500"/>
            <a:ext cx="2775857" cy="1477328"/>
          </a:xfrm>
          <a:prstGeom prst="rect">
            <a:avLst/>
          </a:prstGeom>
          <a:solidFill>
            <a:schemeClr val="accent4">
              <a:lumMod val="50000"/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Soil Enrichment</a:t>
            </a: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2939B59-A108-25BE-DBE2-990D1EC8FC45}"/>
              </a:ext>
            </a:extLst>
          </p:cNvPr>
          <p:cNvSpPr txBox="1"/>
          <p:nvPr/>
        </p:nvSpPr>
        <p:spPr>
          <a:xfrm>
            <a:off x="692724" y="5143500"/>
            <a:ext cx="2821528" cy="1477328"/>
          </a:xfrm>
          <a:prstGeom prst="rect">
            <a:avLst/>
          </a:prstGeom>
          <a:solidFill>
            <a:schemeClr val="accent4">
              <a:lumMod val="50000"/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Biodegradation</a:t>
            </a: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BADE87A-2CAB-3B0C-48C7-CAD0A5A8A0C4}"/>
              </a:ext>
            </a:extLst>
          </p:cNvPr>
          <p:cNvSpPr txBox="1"/>
          <p:nvPr/>
        </p:nvSpPr>
        <p:spPr>
          <a:xfrm>
            <a:off x="696381" y="1782195"/>
            <a:ext cx="2775857" cy="1477328"/>
          </a:xfrm>
          <a:prstGeom prst="rect">
            <a:avLst/>
          </a:prstGeom>
          <a:solidFill>
            <a:schemeClr val="accent4">
              <a:lumMod val="50000"/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Hemp Waste</a:t>
            </a: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8EB2FEA-C8B0-301D-7C66-705AE8035D66}"/>
              </a:ext>
            </a:extLst>
          </p:cNvPr>
          <p:cNvSpPr txBox="1"/>
          <p:nvPr/>
        </p:nvSpPr>
        <p:spPr>
          <a:xfrm>
            <a:off x="4639115" y="1782195"/>
            <a:ext cx="2821528" cy="1477328"/>
          </a:xfrm>
          <a:prstGeom prst="rect">
            <a:avLst/>
          </a:prstGeom>
          <a:solidFill>
            <a:schemeClr val="accent4">
              <a:lumMod val="50000"/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Inoculation</a:t>
            </a: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86BF55E-AEDB-CCD9-B96F-C64B1E77D92E}"/>
              </a:ext>
            </a:extLst>
          </p:cNvPr>
          <p:cNvSpPr txBox="1"/>
          <p:nvPr/>
        </p:nvSpPr>
        <p:spPr>
          <a:xfrm>
            <a:off x="8581850" y="3429000"/>
            <a:ext cx="2821528" cy="1477328"/>
          </a:xfrm>
          <a:prstGeom prst="rect">
            <a:avLst/>
          </a:prstGeom>
          <a:solidFill>
            <a:schemeClr val="accent4">
              <a:lumMod val="50000"/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Product</a:t>
            </a: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0F458E-B7DA-6DE0-9F58-CCA93C6C7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768" y="2153063"/>
            <a:ext cx="320162" cy="793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A9E213-59BE-8DFD-B791-07B00F31A8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230" y="2147319"/>
            <a:ext cx="801297" cy="7989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67CF39-403D-13C2-E826-797ED6814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85" y="2230043"/>
            <a:ext cx="880459" cy="7161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53F8A7-B806-C005-5C8A-645BB914FF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626" y="3851734"/>
            <a:ext cx="875974" cy="10545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CD564E-43E4-CF30-C063-C5000F8471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769" y="5455443"/>
            <a:ext cx="1304547" cy="8534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FE7CA5-ADF5-8F18-D0E8-FA0EEC8F02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205" y="5569863"/>
            <a:ext cx="1097282" cy="11186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26A5BC2-8B6B-BF6F-9FD5-C7562554B898}"/>
              </a:ext>
            </a:extLst>
          </p:cNvPr>
          <p:cNvSpPr txBox="1"/>
          <p:nvPr/>
        </p:nvSpPr>
        <p:spPr>
          <a:xfrm>
            <a:off x="4616279" y="3462847"/>
            <a:ext cx="2821528" cy="1477328"/>
          </a:xfrm>
          <a:prstGeom prst="rect">
            <a:avLst/>
          </a:prstGeom>
          <a:solidFill>
            <a:schemeClr val="accent4">
              <a:lumMod val="50000"/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Thermal Treatment</a:t>
            </a: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663528E-41D4-1D21-34F3-8D5A04A826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792" y="3789394"/>
            <a:ext cx="792668" cy="9784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569412-9362-BDDD-80B5-49CDB033FA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50" y="3898964"/>
            <a:ext cx="889877" cy="868911"/>
          </a:xfrm>
          <a:prstGeom prst="rect">
            <a:avLst/>
          </a:prstGeom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232776B2-0506-453B-5741-6F51095275A8}"/>
              </a:ext>
            </a:extLst>
          </p:cNvPr>
          <p:cNvSpPr/>
          <p:nvPr/>
        </p:nvSpPr>
        <p:spPr>
          <a:xfrm>
            <a:off x="3664781" y="2230043"/>
            <a:ext cx="839267" cy="595881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58D75D94-ECA8-B3C8-A536-F85A5B9F2FCF}"/>
              </a:ext>
            </a:extLst>
          </p:cNvPr>
          <p:cNvSpPr/>
          <p:nvPr/>
        </p:nvSpPr>
        <p:spPr>
          <a:xfrm>
            <a:off x="7661397" y="2290199"/>
            <a:ext cx="839267" cy="595881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22F0E2B9-2237-0543-A246-CACE0D96A56C}"/>
              </a:ext>
            </a:extLst>
          </p:cNvPr>
          <p:cNvSpPr/>
          <p:nvPr/>
        </p:nvSpPr>
        <p:spPr>
          <a:xfrm>
            <a:off x="11561333" y="2290198"/>
            <a:ext cx="839267" cy="595881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85950264-8EF0-D9F8-D32B-0F685860BEA8}"/>
              </a:ext>
            </a:extLst>
          </p:cNvPr>
          <p:cNvSpPr/>
          <p:nvPr/>
        </p:nvSpPr>
        <p:spPr>
          <a:xfrm>
            <a:off x="3664781" y="3903570"/>
            <a:ext cx="839267" cy="595881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455D4ECF-76CC-6371-26CB-CF4DB9791751}"/>
              </a:ext>
            </a:extLst>
          </p:cNvPr>
          <p:cNvSpPr/>
          <p:nvPr/>
        </p:nvSpPr>
        <p:spPr>
          <a:xfrm>
            <a:off x="7614972" y="3934458"/>
            <a:ext cx="839267" cy="595881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56CC1520-0298-FC9D-F0E1-EA4D8BF98AE6}"/>
              </a:ext>
            </a:extLst>
          </p:cNvPr>
          <p:cNvSpPr/>
          <p:nvPr/>
        </p:nvSpPr>
        <p:spPr>
          <a:xfrm>
            <a:off x="3664781" y="5659821"/>
            <a:ext cx="839267" cy="595881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89B1F690-F400-2930-2DB8-B9EA6D76F2B3}"/>
              </a:ext>
            </a:extLst>
          </p:cNvPr>
          <p:cNvSpPr/>
          <p:nvPr/>
        </p:nvSpPr>
        <p:spPr>
          <a:xfrm>
            <a:off x="-263041" y="5659820"/>
            <a:ext cx="839267" cy="595881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C2E23C0F-154E-9C38-B145-959E60B53792}"/>
              </a:ext>
            </a:extLst>
          </p:cNvPr>
          <p:cNvSpPr/>
          <p:nvPr/>
        </p:nvSpPr>
        <p:spPr>
          <a:xfrm>
            <a:off x="-244626" y="3934457"/>
            <a:ext cx="839267" cy="595881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58559AEE-43ED-A909-C7B8-60C8DCE8D770}"/>
              </a:ext>
            </a:extLst>
          </p:cNvPr>
          <p:cNvSpPr/>
          <p:nvPr/>
        </p:nvSpPr>
        <p:spPr>
          <a:xfrm>
            <a:off x="11578653" y="3903570"/>
            <a:ext cx="839267" cy="595881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A33C5D-2006-6F7E-C3B9-F49635623EBF}"/>
              </a:ext>
            </a:extLst>
          </p:cNvPr>
          <p:cNvSpPr txBox="1"/>
          <p:nvPr/>
        </p:nvSpPr>
        <p:spPr>
          <a:xfrm>
            <a:off x="8600885" y="5221351"/>
            <a:ext cx="2775857" cy="646331"/>
          </a:xfrm>
          <a:prstGeom prst="rect">
            <a:avLst/>
          </a:prstGeom>
          <a:solidFill>
            <a:schemeClr val="accent4">
              <a:lumMod val="50000"/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“Inspired by fungi, perfected for industry.”</a:t>
            </a:r>
          </a:p>
        </p:txBody>
      </p:sp>
    </p:spTree>
    <p:extLst>
      <p:ext uri="{BB962C8B-B14F-4D97-AF65-F5344CB8AC3E}">
        <p14:creationId xmlns:p14="http://schemas.microsoft.com/office/powerpoint/2010/main" val="1623379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1726F-E1C9-6869-AED1-B45173B37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BDC156-8DB2-60FC-0DD3-487A23532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74" b="64013"/>
          <a:stretch/>
        </p:blipFill>
        <p:spPr>
          <a:xfrm>
            <a:off x="-46567" y="1"/>
            <a:ext cx="12238567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EB73A6-0419-61A9-CDE1-0CEB58AC9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699" y="6026515"/>
            <a:ext cx="2573867" cy="7616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94BC85-84C5-3B96-6331-F3E402F8C5F2}"/>
              </a:ext>
            </a:extLst>
          </p:cNvPr>
          <p:cNvSpPr txBox="1"/>
          <p:nvPr/>
        </p:nvSpPr>
        <p:spPr>
          <a:xfrm>
            <a:off x="696382" y="143733"/>
            <a:ext cx="10752667" cy="1323439"/>
          </a:xfrm>
          <a:prstGeom prst="rect">
            <a:avLst/>
          </a:prstGeom>
          <a:solidFill>
            <a:schemeClr val="accent4">
              <a:lumMod val="50000"/>
              <a:alpha val="80000"/>
            </a:schemeClr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Our Products: </a:t>
            </a:r>
          </a:p>
          <a:p>
            <a:pPr algn="ctr"/>
            <a:r>
              <a:rPr lang="en-GB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What We’ve Already Grown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34FE509-CEC2-C775-1814-8F61CBF73CD3}"/>
              </a:ext>
            </a:extLst>
          </p:cNvPr>
          <p:cNvSpPr txBox="1"/>
          <p:nvPr/>
        </p:nvSpPr>
        <p:spPr>
          <a:xfrm>
            <a:off x="8444287" y="1782195"/>
            <a:ext cx="3004762" cy="3693319"/>
          </a:xfrm>
          <a:prstGeom prst="rect">
            <a:avLst/>
          </a:prstGeom>
          <a:solidFill>
            <a:schemeClr val="accent4">
              <a:lumMod val="50000"/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Shell Packs</a:t>
            </a: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Sway-like texture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Custom grown</a:t>
            </a: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DD472EA-3045-5FF9-336B-5D90E0202D01}"/>
              </a:ext>
            </a:extLst>
          </p:cNvPr>
          <p:cNvSpPr txBox="1"/>
          <p:nvPr/>
        </p:nvSpPr>
        <p:spPr>
          <a:xfrm>
            <a:off x="696381" y="1782195"/>
            <a:ext cx="3004762" cy="3693319"/>
          </a:xfrm>
          <a:prstGeom prst="rect">
            <a:avLst/>
          </a:prstGeom>
          <a:solidFill>
            <a:schemeClr val="accent4">
              <a:lumMod val="50000"/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Tubes</a:t>
            </a: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Perfect for protection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Tested with organic glue</a:t>
            </a: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276740F-940B-F1D8-6221-C2DBF65ED5D0}"/>
              </a:ext>
            </a:extLst>
          </p:cNvPr>
          <p:cNvSpPr txBox="1"/>
          <p:nvPr/>
        </p:nvSpPr>
        <p:spPr>
          <a:xfrm>
            <a:off x="4570334" y="1782195"/>
            <a:ext cx="3004762" cy="3693319"/>
          </a:xfrm>
          <a:prstGeom prst="rect">
            <a:avLst/>
          </a:prstGeom>
          <a:solidFill>
            <a:schemeClr val="accent4">
              <a:lumMod val="50000"/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Panels</a:t>
            </a: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Acoustic soundproofing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Insulative properties</a:t>
            </a: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D8C20E-E4BE-7AA9-9464-0955986A865F}"/>
              </a:ext>
            </a:extLst>
          </p:cNvPr>
          <p:cNvSpPr txBox="1"/>
          <p:nvPr/>
        </p:nvSpPr>
        <p:spPr>
          <a:xfrm>
            <a:off x="4570333" y="5988615"/>
            <a:ext cx="3004761" cy="646331"/>
          </a:xfrm>
          <a:prstGeom prst="rect">
            <a:avLst/>
          </a:prstGeom>
          <a:solidFill>
            <a:schemeClr val="accent4">
              <a:lumMod val="50000"/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“Grown in a garage. </a:t>
            </a:r>
          </a:p>
          <a:p>
            <a:pPr algn="ct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Ready for the world.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35D078-D1C3-1C11-AB8A-FC9C96FD08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68" y="3428999"/>
            <a:ext cx="2691617" cy="17944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72E6DE-DBF6-13F6-6730-49B343A421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775" y="3428999"/>
            <a:ext cx="2691616" cy="17944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9AEF91-E996-E00E-C677-E34121E742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914" y="3429000"/>
            <a:ext cx="2691615" cy="179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93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0BA91-463B-BA59-7E12-BE77C48D0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04DAE4-E06D-1747-9BCC-02D7B63D7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74" b="64013"/>
          <a:stretch/>
        </p:blipFill>
        <p:spPr>
          <a:xfrm>
            <a:off x="-46567" y="1"/>
            <a:ext cx="12238567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7632E3-E913-EDAE-A900-1BBF47FA8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699" y="6026515"/>
            <a:ext cx="2573867" cy="7616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84B660-7141-CB7A-888A-6D05B0E52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134" y="2986248"/>
            <a:ext cx="2504628" cy="16697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12">
            <a:extLst>
              <a:ext uri="{FF2B5EF4-FFF2-40B4-BE49-F238E27FC236}">
                <a16:creationId xmlns:a16="http://schemas.microsoft.com/office/drawing/2014/main" id="{C0895C2E-3CE3-C965-2590-5DCC2C79C6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928" y="1823446"/>
            <a:ext cx="2504628" cy="16695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14">
            <a:extLst>
              <a:ext uri="{FF2B5EF4-FFF2-40B4-BE49-F238E27FC236}">
                <a16:creationId xmlns:a16="http://schemas.microsoft.com/office/drawing/2014/main" id="{DB57CCB1-B345-8623-0495-BB65D11BD3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04" y="1522824"/>
            <a:ext cx="2504628" cy="16695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16">
            <a:extLst>
              <a:ext uri="{FF2B5EF4-FFF2-40B4-BE49-F238E27FC236}">
                <a16:creationId xmlns:a16="http://schemas.microsoft.com/office/drawing/2014/main" id="{A7CB373D-9AEE-A6E3-8984-346A987A2C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73" y="1223082"/>
            <a:ext cx="2504629" cy="16695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164136-BAD6-AB90-B20D-10B3016F3B5A}"/>
              </a:ext>
            </a:extLst>
          </p:cNvPr>
          <p:cNvSpPr txBox="1"/>
          <p:nvPr/>
        </p:nvSpPr>
        <p:spPr>
          <a:xfrm>
            <a:off x="696382" y="143733"/>
            <a:ext cx="10752667" cy="707886"/>
          </a:xfrm>
          <a:prstGeom prst="rect">
            <a:avLst/>
          </a:prstGeom>
          <a:solidFill>
            <a:schemeClr val="accent4">
              <a:lumMod val="50000"/>
              <a:alpha val="80000"/>
            </a:schemeClr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pl-PL" sz="4000" b="1" cap="small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Our</a:t>
            </a:r>
            <a:r>
              <a:rPr lang="pl-PL" sz="40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products</a:t>
            </a:r>
            <a:r>
              <a:rPr lang="en-GB" sz="40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: </a:t>
            </a:r>
            <a:r>
              <a:rPr lang="en-US" sz="40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What we have already grown</a:t>
            </a:r>
            <a:endParaRPr lang="en-GB" sz="40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F3FE7E-9B73-B56D-1AFD-241741F62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753" y="3586605"/>
            <a:ext cx="2504628" cy="166975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41EC8B-508E-009D-C144-CE5E10D6BE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021" y="3891406"/>
            <a:ext cx="2504628" cy="16697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29DCC4-DD18-C09B-C5BB-A486734464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930" y="3274043"/>
            <a:ext cx="2504628" cy="16697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DB6394-6EC9-7B01-1491-9F3234D5BA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223" y="2128419"/>
            <a:ext cx="2504628" cy="16697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B437257-83DC-BFB4-DD65-066F739B162C}"/>
              </a:ext>
            </a:extLst>
          </p:cNvPr>
          <p:cNvSpPr txBox="1"/>
          <p:nvPr/>
        </p:nvSpPr>
        <p:spPr>
          <a:xfrm>
            <a:off x="4883151" y="6062142"/>
            <a:ext cx="3004761" cy="646331"/>
          </a:xfrm>
          <a:prstGeom prst="rect">
            <a:avLst/>
          </a:prstGeom>
          <a:solidFill>
            <a:schemeClr val="accent4">
              <a:lumMod val="50000"/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“</a:t>
            </a:r>
            <a:r>
              <a:rPr lang="pl-PL" b="1" cap="small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Grown</a:t>
            </a:r>
            <a:r>
              <a:rPr lang="pl-PL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i </a:t>
            </a:r>
            <a:r>
              <a:rPr lang="pl-PL" b="1" cap="small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garage</a:t>
            </a:r>
            <a:r>
              <a:rPr lang="pl-PL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.</a:t>
            </a:r>
          </a:p>
          <a:p>
            <a:pPr algn="ctr"/>
            <a:r>
              <a:rPr lang="pl-PL" b="1" cap="small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Ready</a:t>
            </a:r>
            <a:r>
              <a:rPr lang="pl-PL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for </a:t>
            </a:r>
            <a:r>
              <a:rPr lang="pl-PL" b="1" cap="small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worl</a:t>
            </a:r>
            <a:r>
              <a:rPr lang="pl-PL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.</a:t>
            </a:r>
            <a:endParaRPr lang="en-GB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090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EF34F-0671-5D3C-B90B-5F00743BD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5A7CEF-14CF-D9C5-F900-B0505EF03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74" b="64013"/>
          <a:stretch/>
        </p:blipFill>
        <p:spPr>
          <a:xfrm>
            <a:off x="-46567" y="1"/>
            <a:ext cx="12238567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D389FC-051C-226E-E5FC-25FBB72FB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699" y="6026515"/>
            <a:ext cx="2573867" cy="7616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CEC630-BCD1-A0BB-2EB9-CF7666CA6E1D}"/>
              </a:ext>
            </a:extLst>
          </p:cNvPr>
          <p:cNvSpPr txBox="1"/>
          <p:nvPr/>
        </p:nvSpPr>
        <p:spPr>
          <a:xfrm>
            <a:off x="696382" y="143733"/>
            <a:ext cx="10752667" cy="1323439"/>
          </a:xfrm>
          <a:prstGeom prst="rect">
            <a:avLst/>
          </a:prstGeom>
          <a:solidFill>
            <a:schemeClr val="accent4">
              <a:lumMod val="50000"/>
              <a:alpha val="80000"/>
            </a:schemeClr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Our Products: </a:t>
            </a:r>
          </a:p>
          <a:p>
            <a:pPr algn="ctr"/>
            <a:r>
              <a:rPr lang="en-GB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How We Compare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1F37EC4-8BFE-B5DE-51C3-49EC052EE96F}"/>
              </a:ext>
            </a:extLst>
          </p:cNvPr>
          <p:cNvSpPr txBox="1"/>
          <p:nvPr/>
        </p:nvSpPr>
        <p:spPr>
          <a:xfrm>
            <a:off x="696382" y="1676907"/>
            <a:ext cx="10752666" cy="4247317"/>
          </a:xfrm>
          <a:prstGeom prst="rect">
            <a:avLst/>
          </a:prstGeom>
          <a:solidFill>
            <a:schemeClr val="accent4">
              <a:lumMod val="50000"/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DE0A926-B305-EB52-4D80-8E7B629F14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02593"/>
              </p:ext>
            </p:extLst>
          </p:nvPr>
        </p:nvGraphicFramePr>
        <p:xfrm>
          <a:off x="814914" y="1851614"/>
          <a:ext cx="10515600" cy="3867017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4802637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4150153254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45367866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938654191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91114540"/>
                    </a:ext>
                  </a:extLst>
                </a:gridCol>
              </a:tblGrid>
              <a:tr h="635587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Feature</a:t>
                      </a: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/>
                        <a:t>byMYCO</a:t>
                      </a:r>
                      <a:endParaRPr lang="en-GB" b="1" dirty="0"/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Polystyrene</a:t>
                      </a: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Plastic</a:t>
                      </a: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Cardboard</a:t>
                      </a: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194790"/>
                  </a:ext>
                </a:extLst>
              </a:tr>
              <a:tr h="723417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Biodegradability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           but slow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7972694"/>
                  </a:ext>
                </a:extLst>
              </a:tr>
              <a:tr h="591531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Thermal Insulation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3505622"/>
                  </a:ext>
                </a:extLst>
              </a:tr>
              <a:tr h="645308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Soundproofing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5056454"/>
                  </a:ext>
                </a:extLst>
              </a:tr>
              <a:tr h="635587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Fire Resistance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351902"/>
                  </a:ext>
                </a:extLst>
              </a:tr>
              <a:tr h="635587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Compost Safe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8514955"/>
                  </a:ext>
                </a:extLst>
              </a:tr>
            </a:tbl>
          </a:graphicData>
        </a:graphic>
      </p:graphicFrame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F0DCB390-EEBB-5710-5341-0B43C809F9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18954" y="2600958"/>
            <a:ext cx="519522" cy="519522"/>
          </a:xfrm>
          <a:prstGeom prst="rect">
            <a:avLst/>
          </a:prstGeom>
        </p:spPr>
      </p:pic>
      <p:pic>
        <p:nvPicPr>
          <p:cNvPr id="10" name="Graphic 9" descr="Close with solid fill">
            <a:extLst>
              <a:ext uri="{FF2B5EF4-FFF2-40B4-BE49-F238E27FC236}">
                <a16:creationId xmlns:a16="http://schemas.microsoft.com/office/drawing/2014/main" id="{5EF48261-3171-6337-BE48-DF12B10751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12953" y="2600958"/>
            <a:ext cx="519522" cy="519522"/>
          </a:xfrm>
          <a:prstGeom prst="rect">
            <a:avLst/>
          </a:prstGeom>
        </p:spPr>
      </p:pic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C02DA000-D6C2-966E-8816-9420409BDF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19259" y="3250107"/>
            <a:ext cx="519522" cy="519522"/>
          </a:xfrm>
          <a:prstGeom prst="rect">
            <a:avLst/>
          </a:prstGeom>
        </p:spPr>
      </p:pic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8379BE50-E860-C329-D45F-8BD290E1AF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18954" y="3887559"/>
            <a:ext cx="519522" cy="519522"/>
          </a:xfrm>
          <a:prstGeom prst="rect">
            <a:avLst/>
          </a:prstGeom>
        </p:spPr>
      </p:pic>
      <p:pic>
        <p:nvPicPr>
          <p:cNvPr id="14" name="Graphic 13" descr="Checkmark with solid fill">
            <a:extLst>
              <a:ext uri="{FF2B5EF4-FFF2-40B4-BE49-F238E27FC236}">
                <a16:creationId xmlns:a16="http://schemas.microsoft.com/office/drawing/2014/main" id="{39D92029-D393-375E-EFC9-D1159278C7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18954" y="4518973"/>
            <a:ext cx="519522" cy="519522"/>
          </a:xfrm>
          <a:prstGeom prst="rect">
            <a:avLst/>
          </a:prstGeom>
        </p:spPr>
      </p:pic>
      <p:pic>
        <p:nvPicPr>
          <p:cNvPr id="15" name="Graphic 14" descr="Checkmark with solid fill">
            <a:extLst>
              <a:ext uri="{FF2B5EF4-FFF2-40B4-BE49-F238E27FC236}">
                <a16:creationId xmlns:a16="http://schemas.microsoft.com/office/drawing/2014/main" id="{0B5553A7-E5FF-C0BE-B2C2-DFC7C17A1B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18954" y="5168122"/>
            <a:ext cx="519522" cy="519522"/>
          </a:xfrm>
          <a:prstGeom prst="rect">
            <a:avLst/>
          </a:prstGeom>
        </p:spPr>
      </p:pic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id="{2C030EAA-D72C-FE14-C499-C52C9F8DE3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12953" y="3250107"/>
            <a:ext cx="519522" cy="519522"/>
          </a:xfrm>
          <a:prstGeom prst="rect">
            <a:avLst/>
          </a:prstGeom>
        </p:spPr>
      </p:pic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id="{734FE97C-8B43-3F0F-EE15-6BC3DC3F04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46439" y="2600958"/>
            <a:ext cx="519522" cy="519522"/>
          </a:xfrm>
          <a:prstGeom prst="rect">
            <a:avLst/>
          </a:prstGeom>
        </p:spPr>
      </p:pic>
      <p:pic>
        <p:nvPicPr>
          <p:cNvPr id="19" name="Graphic 18" descr="Close with solid fill">
            <a:extLst>
              <a:ext uri="{FF2B5EF4-FFF2-40B4-BE49-F238E27FC236}">
                <a16:creationId xmlns:a16="http://schemas.microsoft.com/office/drawing/2014/main" id="{7C65B825-34A4-13C3-87E2-68D0F33083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12953" y="3887559"/>
            <a:ext cx="519522" cy="519522"/>
          </a:xfrm>
          <a:prstGeom prst="rect">
            <a:avLst/>
          </a:prstGeom>
        </p:spPr>
      </p:pic>
      <p:pic>
        <p:nvPicPr>
          <p:cNvPr id="20" name="Graphic 19" descr="Close with solid fill">
            <a:extLst>
              <a:ext uri="{FF2B5EF4-FFF2-40B4-BE49-F238E27FC236}">
                <a16:creationId xmlns:a16="http://schemas.microsoft.com/office/drawing/2014/main" id="{B2D1E979-FC3D-16C0-40E0-FEE21F1D8D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12953" y="4518973"/>
            <a:ext cx="519522" cy="519522"/>
          </a:xfrm>
          <a:prstGeom prst="rect">
            <a:avLst/>
          </a:prstGeom>
        </p:spPr>
      </p:pic>
      <p:pic>
        <p:nvPicPr>
          <p:cNvPr id="21" name="Graphic 20" descr="Close with solid fill">
            <a:extLst>
              <a:ext uri="{FF2B5EF4-FFF2-40B4-BE49-F238E27FC236}">
                <a16:creationId xmlns:a16="http://schemas.microsoft.com/office/drawing/2014/main" id="{CACDAA32-F4FB-5257-7C8C-D480E05C6C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12953" y="5168122"/>
            <a:ext cx="519522" cy="519522"/>
          </a:xfrm>
          <a:prstGeom prst="rect">
            <a:avLst/>
          </a:prstGeom>
        </p:spPr>
      </p:pic>
      <p:pic>
        <p:nvPicPr>
          <p:cNvPr id="22" name="Graphic 21" descr="Close with solid fill">
            <a:extLst>
              <a:ext uri="{FF2B5EF4-FFF2-40B4-BE49-F238E27FC236}">
                <a16:creationId xmlns:a16="http://schemas.microsoft.com/office/drawing/2014/main" id="{08EF9F14-4C2C-27B9-20F9-3BC6A5FB75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06952" y="2600958"/>
            <a:ext cx="519522" cy="519522"/>
          </a:xfrm>
          <a:prstGeom prst="rect">
            <a:avLst/>
          </a:prstGeom>
        </p:spPr>
      </p:pic>
      <p:pic>
        <p:nvPicPr>
          <p:cNvPr id="23" name="Graphic 22" descr="Close with solid fill">
            <a:extLst>
              <a:ext uri="{FF2B5EF4-FFF2-40B4-BE49-F238E27FC236}">
                <a16:creationId xmlns:a16="http://schemas.microsoft.com/office/drawing/2014/main" id="{088EAA06-93CE-0F16-6E47-B9E41CE0CF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06952" y="3281043"/>
            <a:ext cx="519522" cy="519522"/>
          </a:xfrm>
          <a:prstGeom prst="rect">
            <a:avLst/>
          </a:prstGeom>
        </p:spPr>
      </p:pic>
      <p:pic>
        <p:nvPicPr>
          <p:cNvPr id="24" name="Graphic 23" descr="Close with solid fill">
            <a:extLst>
              <a:ext uri="{FF2B5EF4-FFF2-40B4-BE49-F238E27FC236}">
                <a16:creationId xmlns:a16="http://schemas.microsoft.com/office/drawing/2014/main" id="{CE7FFE0A-7E55-B93E-F5BC-3EE3FB1580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06952" y="3887559"/>
            <a:ext cx="519522" cy="519522"/>
          </a:xfrm>
          <a:prstGeom prst="rect">
            <a:avLst/>
          </a:prstGeom>
        </p:spPr>
      </p:pic>
      <p:pic>
        <p:nvPicPr>
          <p:cNvPr id="25" name="Graphic 24" descr="Close with solid fill">
            <a:extLst>
              <a:ext uri="{FF2B5EF4-FFF2-40B4-BE49-F238E27FC236}">
                <a16:creationId xmlns:a16="http://schemas.microsoft.com/office/drawing/2014/main" id="{10E30855-6074-524E-69B3-EA94B032FD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06952" y="4543334"/>
            <a:ext cx="519522" cy="519522"/>
          </a:xfrm>
          <a:prstGeom prst="rect">
            <a:avLst/>
          </a:prstGeom>
        </p:spPr>
      </p:pic>
      <p:pic>
        <p:nvPicPr>
          <p:cNvPr id="26" name="Graphic 25" descr="Close with solid fill">
            <a:extLst>
              <a:ext uri="{FF2B5EF4-FFF2-40B4-BE49-F238E27FC236}">
                <a16:creationId xmlns:a16="http://schemas.microsoft.com/office/drawing/2014/main" id="{C660CE82-6882-4ADD-E7F8-8B648D1FC8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06952" y="5149850"/>
            <a:ext cx="519522" cy="519522"/>
          </a:xfrm>
          <a:prstGeom prst="rect">
            <a:avLst/>
          </a:prstGeom>
        </p:spPr>
      </p:pic>
      <p:pic>
        <p:nvPicPr>
          <p:cNvPr id="27" name="Graphic 26" descr="Close with solid fill">
            <a:extLst>
              <a:ext uri="{FF2B5EF4-FFF2-40B4-BE49-F238E27FC236}">
                <a16:creationId xmlns:a16="http://schemas.microsoft.com/office/drawing/2014/main" id="{A32982D4-CCB8-4289-7B45-B4D5119D39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00646" y="3295187"/>
            <a:ext cx="519522" cy="519522"/>
          </a:xfrm>
          <a:prstGeom prst="rect">
            <a:avLst/>
          </a:prstGeom>
        </p:spPr>
      </p:pic>
      <p:pic>
        <p:nvPicPr>
          <p:cNvPr id="28" name="Graphic 27" descr="Close with solid fill">
            <a:extLst>
              <a:ext uri="{FF2B5EF4-FFF2-40B4-BE49-F238E27FC236}">
                <a16:creationId xmlns:a16="http://schemas.microsoft.com/office/drawing/2014/main" id="{84EB612B-1819-42ED-85E6-516AA21CE3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00646" y="3869824"/>
            <a:ext cx="519522" cy="519522"/>
          </a:xfrm>
          <a:prstGeom prst="rect">
            <a:avLst/>
          </a:prstGeom>
        </p:spPr>
      </p:pic>
      <p:pic>
        <p:nvPicPr>
          <p:cNvPr id="29" name="Graphic 28" descr="Close with solid fill">
            <a:extLst>
              <a:ext uri="{FF2B5EF4-FFF2-40B4-BE49-F238E27FC236}">
                <a16:creationId xmlns:a16="http://schemas.microsoft.com/office/drawing/2014/main" id="{5095E435-2713-CED0-416C-F2E09992C6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00646" y="4518973"/>
            <a:ext cx="519522" cy="519522"/>
          </a:xfrm>
          <a:prstGeom prst="rect">
            <a:avLst/>
          </a:prstGeom>
        </p:spPr>
      </p:pic>
      <p:pic>
        <p:nvPicPr>
          <p:cNvPr id="30" name="Graphic 29" descr="Close with solid fill">
            <a:extLst>
              <a:ext uri="{FF2B5EF4-FFF2-40B4-BE49-F238E27FC236}">
                <a16:creationId xmlns:a16="http://schemas.microsoft.com/office/drawing/2014/main" id="{1549724A-1830-9C93-7FC1-AF9C1DF880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00646" y="5164365"/>
            <a:ext cx="519522" cy="51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2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3CB4D-293D-F9C7-BBE2-DFEDC6138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5AD637-2EFC-2839-DF5D-CAE7827DC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74" b="64013"/>
          <a:stretch/>
        </p:blipFill>
        <p:spPr>
          <a:xfrm>
            <a:off x="-46567" y="1"/>
            <a:ext cx="12238567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7D1F89-F182-9481-79B5-0CC201795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699" y="6026515"/>
            <a:ext cx="2573867" cy="7616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B9D277-A327-5050-24BB-F41C1D2455DE}"/>
              </a:ext>
            </a:extLst>
          </p:cNvPr>
          <p:cNvSpPr txBox="1"/>
          <p:nvPr/>
        </p:nvSpPr>
        <p:spPr>
          <a:xfrm>
            <a:off x="696382" y="143733"/>
            <a:ext cx="10752667" cy="1323439"/>
          </a:xfrm>
          <a:prstGeom prst="rect">
            <a:avLst/>
          </a:prstGeom>
          <a:solidFill>
            <a:schemeClr val="accent4">
              <a:lumMod val="50000"/>
              <a:alpha val="80000"/>
            </a:schemeClr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Market Opportunity: </a:t>
            </a:r>
          </a:p>
          <a:p>
            <a:pPr algn="ctr"/>
            <a:r>
              <a:rPr lang="en-GB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A $1052.96 Billion Market… and Growing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2CD8195-A100-9373-AC4F-643B3D98E5A3}"/>
              </a:ext>
            </a:extLst>
          </p:cNvPr>
          <p:cNvSpPr txBox="1"/>
          <p:nvPr/>
        </p:nvSpPr>
        <p:spPr>
          <a:xfrm>
            <a:off x="6444040" y="1667639"/>
            <a:ext cx="5005009" cy="4247317"/>
          </a:xfrm>
          <a:prstGeom prst="rect">
            <a:avLst/>
          </a:prstGeom>
          <a:solidFill>
            <a:schemeClr val="accent4">
              <a:lumMod val="50000"/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CGAR = 4.2%</a:t>
            </a:r>
          </a:p>
          <a:p>
            <a:pPr algn="ct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Regulation EU ban on single-use plastics</a:t>
            </a:r>
          </a:p>
          <a:p>
            <a:pPr algn="ctr"/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ESG: Growing demand for major brands</a:t>
            </a: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113CA7AD-BDAC-7B75-C461-FCDA770D54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2417122"/>
              </p:ext>
            </p:extLst>
          </p:nvPr>
        </p:nvGraphicFramePr>
        <p:xfrm>
          <a:off x="696383" y="1667639"/>
          <a:ext cx="5515732" cy="4247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5C757B5D-D31E-659B-14CD-7A15A77E29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9219955"/>
              </p:ext>
            </p:extLst>
          </p:nvPr>
        </p:nvGraphicFramePr>
        <p:xfrm>
          <a:off x="6397474" y="1597796"/>
          <a:ext cx="5005009" cy="2988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903065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E02CD-E047-00ED-29A1-5271AA144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0519BA-8534-1ADB-3380-124143582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74" b="64013"/>
          <a:stretch/>
        </p:blipFill>
        <p:spPr>
          <a:xfrm>
            <a:off x="-46567" y="1"/>
            <a:ext cx="12238567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CD6D3F-D377-3993-F580-ABBD4E831E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699" y="6026515"/>
            <a:ext cx="2573867" cy="7616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6D477E-3CE2-9B92-CCA0-4850C5C75DC5}"/>
              </a:ext>
            </a:extLst>
          </p:cNvPr>
          <p:cNvSpPr txBox="1"/>
          <p:nvPr/>
        </p:nvSpPr>
        <p:spPr>
          <a:xfrm>
            <a:off x="696382" y="143733"/>
            <a:ext cx="10752667" cy="1323439"/>
          </a:xfrm>
          <a:prstGeom prst="rect">
            <a:avLst/>
          </a:prstGeom>
          <a:solidFill>
            <a:schemeClr val="accent4">
              <a:lumMod val="50000"/>
              <a:alpha val="80000"/>
            </a:schemeClr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Business Model: </a:t>
            </a:r>
          </a:p>
          <a:p>
            <a:pPr algn="ctr"/>
            <a:r>
              <a:rPr lang="en-GB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How We Make Money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B9C87FF-1062-B79E-1F6B-3C21B7D21704}"/>
              </a:ext>
            </a:extLst>
          </p:cNvPr>
          <p:cNvSpPr txBox="1"/>
          <p:nvPr/>
        </p:nvSpPr>
        <p:spPr>
          <a:xfrm>
            <a:off x="696381" y="1610904"/>
            <a:ext cx="10752667" cy="3970318"/>
          </a:xfrm>
          <a:prstGeom prst="rect">
            <a:avLst/>
          </a:prstGeom>
          <a:solidFill>
            <a:schemeClr val="accent4">
              <a:lumMod val="50000"/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algn="ctr"/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3DAA14-8DC7-0284-A74A-3234E359A90A}"/>
              </a:ext>
            </a:extLst>
          </p:cNvPr>
          <p:cNvSpPr txBox="1"/>
          <p:nvPr/>
        </p:nvSpPr>
        <p:spPr>
          <a:xfrm>
            <a:off x="3474506" y="6084170"/>
            <a:ext cx="5196418" cy="646331"/>
          </a:xfrm>
          <a:prstGeom prst="rect">
            <a:avLst/>
          </a:prstGeom>
          <a:solidFill>
            <a:schemeClr val="accent4">
              <a:lumMod val="50000"/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“Our strategy turns threats into market barriers, shielding us from low-quality competition.”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07D16C9-080D-10C1-5C22-7989600C66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603240"/>
              </p:ext>
            </p:extLst>
          </p:nvPr>
        </p:nvGraphicFramePr>
        <p:xfrm>
          <a:off x="814914" y="1783942"/>
          <a:ext cx="10515600" cy="3463155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120989430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92609062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828965468"/>
                    </a:ext>
                  </a:extLst>
                </a:gridCol>
              </a:tblGrid>
              <a:tr h="692631">
                <a:tc>
                  <a:txBody>
                    <a:bodyPr/>
                    <a:lstStyle/>
                    <a:p>
                      <a:r>
                        <a:rPr lang="en-GB" dirty="0"/>
                        <a:t>Stream</a:t>
                      </a: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Type</a:t>
                      </a: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Comment</a:t>
                      </a: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8338741"/>
                  </a:ext>
                </a:extLst>
              </a:tr>
              <a:tr h="692631">
                <a:tc>
                  <a:txBody>
                    <a:bodyPr/>
                    <a:lstStyle/>
                    <a:p>
                      <a:r>
                        <a:rPr lang="en-GB" dirty="0"/>
                        <a:t>B2B Sales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Recurring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/>
                        <a:t>Premium cup, shell, panel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968847"/>
                  </a:ext>
                </a:extLst>
              </a:tr>
              <a:tr h="692631">
                <a:tc>
                  <a:txBody>
                    <a:bodyPr/>
                    <a:lstStyle/>
                    <a:p>
                      <a:r>
                        <a:rPr lang="en-GB" dirty="0"/>
                        <a:t>Product Licensing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Scalable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/>
                        <a:t>Decorative mold designs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6936869"/>
                  </a:ext>
                </a:extLst>
              </a:tr>
              <a:tr h="692631">
                <a:tc>
                  <a:txBody>
                    <a:bodyPr/>
                    <a:lstStyle/>
                    <a:p>
                      <a:r>
                        <a:rPr lang="en-GB" dirty="0" err="1"/>
                        <a:t>MycoLeather</a:t>
                      </a:r>
                      <a:r>
                        <a:rPr lang="en-GB" dirty="0"/>
                        <a:t> Division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Future R&amp;D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/>
                        <a:t>Fashion/textile partnerships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6411517"/>
                  </a:ext>
                </a:extLst>
              </a:tr>
              <a:tr h="692631">
                <a:tc>
                  <a:txBody>
                    <a:bodyPr/>
                    <a:lstStyle/>
                    <a:p>
                      <a:r>
                        <a:rPr lang="en-GB" dirty="0"/>
                        <a:t>Co-branding / White Label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Strategic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Luxury cosmetics collaborations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7577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9086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484</Words>
  <Application>Microsoft Office PowerPoint</Application>
  <PresentationFormat>Panoramiczny</PresentationFormat>
  <Paragraphs>257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8" baseType="lpstr">
      <vt:lpstr>Aptos</vt:lpstr>
      <vt:lpstr>Arial</vt:lpstr>
      <vt:lpstr>Calibri</vt:lpstr>
      <vt:lpstr>Calibri Light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Tomasz Trzpil</dc:creator>
  <cp:lastModifiedBy>Admin</cp:lastModifiedBy>
  <cp:revision>21</cp:revision>
  <dcterms:created xsi:type="dcterms:W3CDTF">2025-05-25T21:30:16Z</dcterms:created>
  <dcterms:modified xsi:type="dcterms:W3CDTF">2025-06-03T18:01:30Z</dcterms:modified>
</cp:coreProperties>
</file>